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12192000"/>
  <p:notesSz cx="6858000" cy="9144000"/>
  <p:embeddedFontLst>
    <p:embeddedFont>
      <p:font typeface="Noto Sans KR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  <p15:guide id="3" pos="3936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ihs+M6Aylup9mubH69SlP5MsE2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DC9C43-2CA0-41B9-9C2A-DE7774E1C796}">
  <a:tblStyle styleId="{DDDC9C43-2CA0-41B9-9C2A-DE7774E1C79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otoSansKR-regular.fntdata"/><Relationship Id="rId50" Type="http://schemas.openxmlformats.org/officeDocument/2006/relationships/slide" Target="slides/slide44.xml"/><Relationship Id="rId53" Type="http://customschemas.google.com/relationships/presentationmetadata" Target="metadata"/><Relationship Id="rId52" Type="http://schemas.openxmlformats.org/officeDocument/2006/relationships/font" Target="fonts/NotoSansKR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12164cbe6_6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f12164cbe6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12164cbe6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f12164cbe6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12164cbe6_6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f12164cbe6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12164cbe6_6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f12164cbe6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12164cbe6_6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f12164cbe6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12164cbe6_6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f12164cbe6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12164cbe6_6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f12164cbe6_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f12164cbe6_6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f12164cbe6_6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12164cbe6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f12164cbe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코로나 이후 공연시장 다시 활성화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지역별 공연 횟수와 가격의 차이가 있는지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차이가 있다면 임금과 비교했을 때 어떤 양상을 보이는지</a:t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12164cbe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f12164cb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12164cb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f12164cbe6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12164cbe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2f12164cbe6_3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12164cbe6_1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f12164cbe6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f12164cbe6_3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f12164cbe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12164cbe6_3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f12164cbe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12164cbe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f12164cb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12164cbe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f12164cb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12164cbe6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f12164cbe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12164cbe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2f12164cb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12164cbe6_18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f12164cbe6_1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12164cbe6_1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2f12164cbe6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12164cbe6_2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f12164cbe6_2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12164cbe6_2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f12164cbe6_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12164cbe6_2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f12164cbe6_2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12164cbe6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f12164cbe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12164cbe6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2f12164cbe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12164cbe6_2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f12164cbe6_2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f12164cbe6_1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g2f12164cbe6_1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12164cbe6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f12164cbe6_1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12164cbe6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지역별 임금 테이블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앞서 나온 공연들의 평균 티켓 가격을 넣은 테이블</a:t>
            </a:r>
            <a:endParaRPr/>
          </a:p>
        </p:txBody>
      </p:sp>
      <p:sp>
        <p:nvSpPr>
          <p:cNvPr id="413" name="Google Shape;413;g2f12164cbe6_9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12164cbe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2f12164cbe6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12164cbe6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지역별 임금 데이터의 경우, 티켓 가격 데이터에 비해 지역이 세분화 되어 있어 티켓 가격 데이터와 지역을 맞추기 위해 데이터 가공 과정을 거침</a:t>
            </a:r>
            <a:endParaRPr/>
          </a:p>
        </p:txBody>
      </p:sp>
      <p:sp>
        <p:nvSpPr>
          <p:cNvPr id="428" name="Google Shape;428;g2f12164cbe6_1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지역별 임금과 각 공연 카테고리 중 가장 대중적인 공연들을 비교했을 때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대체적으로 비슷한 양상을 보임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임금이 높은 지역에서 평균 티켓가격이 비교적 비싼 모습을 볼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지역별 공연장 규모의 차이, 각 공연별 수익화 문제 등 다양한 요인이 존재하여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임금과 티켓가격이 비례한다고 볼 순 없지만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대체적으로 비슷한 양상을 보임</a:t>
            </a:r>
            <a:endParaRPr/>
          </a:p>
        </p:txBody>
      </p:sp>
      <p:sp>
        <p:nvSpPr>
          <p:cNvPr id="435" name="Google Shape;4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12164cbe6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실제로 한 클래식 공연의 티켓 가격이 지역별로 많게는 8만원 이상 차이가 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같은 지역 내에서도 공연마다 티켓 가격이 다름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이는 예산 지원금,  공연 주최 형태 등 다양한 요인에 의해 가격이 다르게 책정됨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/>
              <a:t>그러나 대체적으로 지역의 평균 임금과 티켓 가격이 비슷한 양상을 보임</a:t>
            </a:r>
            <a:endParaRPr/>
          </a:p>
        </p:txBody>
      </p:sp>
      <p:sp>
        <p:nvSpPr>
          <p:cNvPr id="443" name="Google Shape;443;g2f12164cbe6_1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12164cbe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f12164c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12164cbe6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2f12164cbe6_6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f12164cbe6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2f12164cbe6_6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12164cbe6_6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f12164cbe6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>
            <a:alpha val="654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11" Type="http://schemas.openxmlformats.org/officeDocument/2006/relationships/hyperlink" Target="https://www.cuc.or.kr/sportsComplex.do" TargetMode="External"/><Relationship Id="rId10" Type="http://schemas.openxmlformats.org/officeDocument/2006/relationships/hyperlink" Target="https://tickets.interpark.com/goods/23007117?app_tapbar_state=hide&amp;" TargetMode="External"/><Relationship Id="rId12" Type="http://schemas.openxmlformats.org/officeDocument/2006/relationships/hyperlink" Target="https://cms.wfmc.kr/web/lay1/S1T156C176/contents.do" TargetMode="External"/><Relationship Id="rId9" Type="http://schemas.openxmlformats.org/officeDocument/2006/relationships/hyperlink" Target="https://www.cccf.or.kr/Home/H40000/H40400/boardView?board_key=12229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hyperlink" Target="https://www.dcckorea.or.kr/content/view.do?contentKey=74&amp;menuKey=81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hyperlink" Target="https://tickets.interpark.com/goods/2301595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Relationship Id="rId4" Type="http://schemas.openxmlformats.org/officeDocument/2006/relationships/image" Target="../media/image3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44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65490"/>
          </a:schemeClr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06450" y="1481828"/>
            <a:ext cx="10579100" cy="3894344"/>
            <a:chOff x="806450" y="1071575"/>
            <a:chExt cx="10579100" cy="3894344"/>
          </a:xfrm>
        </p:grpSpPr>
        <p:grpSp>
          <p:nvGrpSpPr>
            <p:cNvPr id="85" name="Google Shape;85;p1"/>
            <p:cNvGrpSpPr/>
            <p:nvPr/>
          </p:nvGrpSpPr>
          <p:grpSpPr>
            <a:xfrm>
              <a:off x="806450" y="1071623"/>
              <a:ext cx="10579100" cy="3894296"/>
              <a:chOff x="806450" y="1071623"/>
              <a:chExt cx="10579100" cy="3894296"/>
            </a:xfrm>
          </p:grpSpPr>
          <p:sp>
            <p:nvSpPr>
              <p:cNvPr id="86" name="Google Shape;86;p1"/>
              <p:cNvSpPr/>
              <p:nvPr/>
            </p:nvSpPr>
            <p:spPr>
              <a:xfrm>
                <a:off x="806450" y="1071623"/>
                <a:ext cx="10579100" cy="3894296"/>
              </a:xfrm>
              <a:prstGeom prst="rect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" name="Google Shape;87;p1"/>
              <p:cNvSpPr/>
              <p:nvPr/>
            </p:nvSpPr>
            <p:spPr>
              <a:xfrm>
                <a:off x="1073150" y="1461051"/>
                <a:ext cx="10045700" cy="3219068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" name="Google Shape;88;p1"/>
              <p:cNvSpPr/>
              <p:nvPr/>
            </p:nvSpPr>
            <p:spPr>
              <a:xfrm>
                <a:off x="868800" y="4345809"/>
                <a:ext cx="579900" cy="613530"/>
              </a:xfrm>
              <a:prstGeom prst="flowChartConnector">
                <a:avLst/>
              </a:prstGeom>
              <a:solidFill>
                <a:srgbClr val="2F549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89" name="Google Shape;89;p1"/>
              <p:cNvCxnSpPr/>
              <p:nvPr/>
            </p:nvCxnSpPr>
            <p:spPr>
              <a:xfrm>
                <a:off x="3841750" y="1778393"/>
                <a:ext cx="0" cy="246857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2F5496"/>
                </a:solidFill>
                <a:prstDash val="lgDash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0" name="Google Shape;90;p1"/>
            <p:cNvSpPr/>
            <p:nvPr/>
          </p:nvSpPr>
          <p:spPr>
            <a:xfrm>
              <a:off x="10805650" y="1071575"/>
              <a:ext cx="579900" cy="601500"/>
            </a:xfrm>
            <a:prstGeom prst="flowChartConnector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10805650" y="4288000"/>
              <a:ext cx="579900" cy="601500"/>
            </a:xfrm>
            <a:prstGeom prst="flowChartConnector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3559375" y="1071575"/>
              <a:ext cx="579900" cy="601500"/>
            </a:xfrm>
            <a:prstGeom prst="flowChartConnector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3559375" y="4364200"/>
              <a:ext cx="579900" cy="601500"/>
            </a:xfrm>
            <a:prstGeom prst="flowChartConnector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806450" y="1123375"/>
              <a:ext cx="579900" cy="601500"/>
            </a:xfrm>
            <a:prstGeom prst="flowChartConnector">
              <a:avLst/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5125750" y="4483578"/>
            <a:ext cx="567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50569"/>
              <a:buNone/>
            </a:pPr>
            <a:r>
              <a:rPr lang="ko-KR" sz="2282"/>
              <a:t>2조: 김경태, 김아란, 김현주, 김영주</a:t>
            </a:r>
            <a:endParaRPr sz="7000"/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473618" y="2795767"/>
            <a:ext cx="2225417" cy="115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 rot="5400000">
            <a:off x="1155783" y="3255497"/>
            <a:ext cx="17043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202408070808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3732777" y="2375450"/>
            <a:ext cx="7590423" cy="1845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 sz="5400">
                <a:latin typeface="Arial"/>
                <a:ea typeface="Arial"/>
                <a:cs typeface="Arial"/>
                <a:sym typeface="Arial"/>
              </a:rPr>
              <a:t>지역별 문화산업 비교</a:t>
            </a:r>
            <a:br>
              <a:rPr lang="ko-KR" sz="540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</a:br>
            <a:endParaRPr sz="5400">
              <a:solidFill>
                <a:srgbClr val="FFCC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12164cbe6_6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연결 : 공연 규모별 데이터 → 가격 평균</a:t>
            </a:r>
            <a:endParaRPr/>
          </a:p>
        </p:txBody>
      </p:sp>
      <p:pic>
        <p:nvPicPr>
          <p:cNvPr id="186" name="Google Shape;186;g2f12164cbe6_6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50" y="1395200"/>
            <a:ext cx="3391225" cy="51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f12164cbe6_6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804" y="1690825"/>
            <a:ext cx="543877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f12164cbe6_6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9274" y="3006100"/>
            <a:ext cx="3948325" cy="19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f12164cbe6_6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3425" y="5217850"/>
            <a:ext cx="9274175" cy="8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12164cbe6_6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횟수</a:t>
            </a:r>
            <a:endParaRPr/>
          </a:p>
        </p:txBody>
      </p:sp>
      <p:pic>
        <p:nvPicPr>
          <p:cNvPr id="195" name="Google Shape;195;g2f12164cbe6_6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88" y="1436025"/>
            <a:ext cx="64484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f12164cbe6_6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75" y="3957013"/>
            <a:ext cx="11887202" cy="128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f12164cbe6_6_5"/>
          <p:cNvPicPr preferRelativeResize="0"/>
          <p:nvPr/>
        </p:nvPicPr>
        <p:blipFill rotWithShape="1">
          <a:blip r:embed="rId5">
            <a:alphaModFix/>
          </a:blip>
          <a:srcRect b="7102" l="0" r="684" t="10599"/>
          <a:stretch/>
        </p:blipFill>
        <p:spPr>
          <a:xfrm>
            <a:off x="838188" y="5431525"/>
            <a:ext cx="7497026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12164cbe6_6_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횟수</a:t>
            </a:r>
            <a:endParaRPr/>
          </a:p>
        </p:txBody>
      </p:sp>
      <p:pic>
        <p:nvPicPr>
          <p:cNvPr id="203" name="Google Shape;203;g2f12164cbe6_6_64"/>
          <p:cNvPicPr preferRelativeResize="0"/>
          <p:nvPr/>
        </p:nvPicPr>
        <p:blipFill rotWithShape="1">
          <a:blip r:embed="rId3">
            <a:alphaModFix/>
          </a:blip>
          <a:srcRect b="5833" l="8106" r="8580" t="8381"/>
          <a:stretch/>
        </p:blipFill>
        <p:spPr>
          <a:xfrm>
            <a:off x="1697575" y="1451475"/>
            <a:ext cx="8796850" cy="50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f12164cbe6_6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평균 가격</a:t>
            </a:r>
            <a:endParaRPr/>
          </a:p>
        </p:txBody>
      </p:sp>
      <p:pic>
        <p:nvPicPr>
          <p:cNvPr id="209" name="Google Shape;209;g2f12164cbe6_6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425" y="1618700"/>
            <a:ext cx="53911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f12164cbe6_6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425" y="3348725"/>
            <a:ext cx="6301352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f12164cbe6_6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652" y="1618700"/>
            <a:ext cx="4591424" cy="2300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12164cbe6_6_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평균 가격</a:t>
            </a:r>
            <a:endParaRPr/>
          </a:p>
        </p:txBody>
      </p:sp>
      <p:pic>
        <p:nvPicPr>
          <p:cNvPr id="217" name="Google Shape;217;g2f12164cbe6_6_82"/>
          <p:cNvPicPr preferRelativeResize="0"/>
          <p:nvPr/>
        </p:nvPicPr>
        <p:blipFill rotWithShape="1">
          <a:blip r:embed="rId3">
            <a:alphaModFix/>
          </a:blip>
          <a:srcRect b="4176" l="6905" r="8762" t="2391"/>
          <a:stretch/>
        </p:blipFill>
        <p:spPr>
          <a:xfrm>
            <a:off x="2129662" y="1463375"/>
            <a:ext cx="7932677" cy="49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f12164cbe6_6_82"/>
          <p:cNvSpPr/>
          <p:nvPr/>
        </p:nvSpPr>
        <p:spPr>
          <a:xfrm>
            <a:off x="8900250" y="1990550"/>
            <a:ext cx="576000" cy="4064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f12164cbe6_6_82"/>
          <p:cNvSpPr/>
          <p:nvPr/>
        </p:nvSpPr>
        <p:spPr>
          <a:xfrm>
            <a:off x="3413350" y="1990550"/>
            <a:ext cx="576000" cy="4064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횟수</a:t>
            </a:r>
            <a:endParaRPr/>
          </a:p>
        </p:txBody>
      </p:sp>
      <p:pic>
        <p:nvPicPr>
          <p:cNvPr id="225" name="Google Shape;225;p19"/>
          <p:cNvPicPr preferRelativeResize="0"/>
          <p:nvPr/>
        </p:nvPicPr>
        <p:blipFill rotWithShape="1">
          <a:blip r:embed="rId3">
            <a:alphaModFix/>
          </a:blip>
          <a:srcRect b="5833" l="8106" r="8580" t="8381"/>
          <a:stretch/>
        </p:blipFill>
        <p:spPr>
          <a:xfrm>
            <a:off x="1697575" y="1451475"/>
            <a:ext cx="8796850" cy="50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12164cbe6_6_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평균 가격-강원도</a:t>
            </a:r>
            <a:endParaRPr/>
          </a:p>
        </p:txBody>
      </p:sp>
      <p:pic>
        <p:nvPicPr>
          <p:cNvPr id="231" name="Google Shape;231;g2f12164cbe6_6_97"/>
          <p:cNvPicPr preferRelativeResize="0"/>
          <p:nvPr/>
        </p:nvPicPr>
        <p:blipFill rotWithShape="1">
          <a:blip r:embed="rId3">
            <a:alphaModFix/>
          </a:blip>
          <a:srcRect b="9632" l="11917" r="23306" t="0"/>
          <a:stretch/>
        </p:blipFill>
        <p:spPr>
          <a:xfrm>
            <a:off x="5950700" y="4586825"/>
            <a:ext cx="4110200" cy="4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f12164cbe6_6_97"/>
          <p:cNvPicPr preferRelativeResize="0"/>
          <p:nvPr/>
        </p:nvPicPr>
        <p:blipFill rotWithShape="1">
          <a:blip r:embed="rId4">
            <a:alphaModFix/>
          </a:blip>
          <a:srcRect b="34167" l="0" r="0" t="0"/>
          <a:stretch/>
        </p:blipFill>
        <p:spPr>
          <a:xfrm>
            <a:off x="5950711" y="1552389"/>
            <a:ext cx="5720014" cy="289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f12164cbe6_6_97"/>
          <p:cNvPicPr preferRelativeResize="0"/>
          <p:nvPr/>
        </p:nvPicPr>
        <p:blipFill rotWithShape="1">
          <a:blip r:embed="rId5">
            <a:alphaModFix/>
          </a:blip>
          <a:srcRect b="45821" l="63016" r="16213" t="28550"/>
          <a:stretch/>
        </p:blipFill>
        <p:spPr>
          <a:xfrm>
            <a:off x="9003055" y="1970968"/>
            <a:ext cx="1030859" cy="6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f12164cbe6_6_97"/>
          <p:cNvPicPr preferRelativeResize="0"/>
          <p:nvPr/>
        </p:nvPicPr>
        <p:blipFill rotWithShape="1">
          <a:blip r:embed="rId5">
            <a:alphaModFix/>
          </a:blip>
          <a:srcRect b="87028" l="0" r="0" t="0"/>
          <a:stretch/>
        </p:blipFill>
        <p:spPr>
          <a:xfrm>
            <a:off x="5923725" y="1552387"/>
            <a:ext cx="4963495" cy="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f12164cbe6_6_97"/>
          <p:cNvSpPr/>
          <p:nvPr/>
        </p:nvSpPr>
        <p:spPr>
          <a:xfrm>
            <a:off x="9983537" y="1961857"/>
            <a:ext cx="681000" cy="58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g2f12164cbe6_6_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8025" y="1441600"/>
            <a:ext cx="2650975" cy="35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f12164cbe6_6_97"/>
          <p:cNvPicPr preferRelativeResize="0"/>
          <p:nvPr/>
        </p:nvPicPr>
        <p:blipFill rotWithShape="1">
          <a:blip r:embed="rId7">
            <a:alphaModFix/>
          </a:blip>
          <a:srcRect b="55941" l="0" r="19955" t="0"/>
          <a:stretch/>
        </p:blipFill>
        <p:spPr>
          <a:xfrm>
            <a:off x="898025" y="4328400"/>
            <a:ext cx="3782825" cy="10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f12164cbe6_6_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8020" y="5460920"/>
            <a:ext cx="4745620" cy="5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f12164cbe6_6_97"/>
          <p:cNvSpPr txBox="1"/>
          <p:nvPr/>
        </p:nvSpPr>
        <p:spPr>
          <a:xfrm>
            <a:off x="4956950" y="6049225"/>
            <a:ext cx="7167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720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 여름잠 뮤직 페스티벌						싸이흠뻑쇼 SUMMERSWAG2023 - 원주</a:t>
            </a:r>
            <a:endParaRPr b="1" i="0" sz="8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https://www.cccf.or.kr/Home/H40000/H40400/boardView?board_key=12229</a:t>
            </a: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	</a:t>
            </a: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0"/>
              </a:rPr>
              <a:t>https://tickets.interpark.com/goods/23007117?app_tapbar_state=hide&amp;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11111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춘천송암스포츠타운 종합경기장					원주 </a:t>
            </a:r>
            <a:r>
              <a:rPr b="1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종합운동장</a:t>
            </a:r>
            <a:endParaRPr b="1" i="0" sz="800" u="none" cap="none" strike="noStrike">
              <a:solidFill>
                <a:srgbClr val="1111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https://www.cuc.or.kr/sportsComplex.do</a:t>
            </a: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				</a:t>
            </a: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https://cms.wfmc.kr/web/lay1/S1T156C176/contents.do</a:t>
            </a: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12164cbe6_6_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대중음악 공연 평균 가격-충청도</a:t>
            </a:r>
            <a:endParaRPr/>
          </a:p>
        </p:txBody>
      </p:sp>
      <p:pic>
        <p:nvPicPr>
          <p:cNvPr id="245" name="Google Shape;245;g2f12164cbe6_6_135"/>
          <p:cNvPicPr preferRelativeResize="0"/>
          <p:nvPr/>
        </p:nvPicPr>
        <p:blipFill rotWithShape="1">
          <a:blip r:embed="rId3">
            <a:alphaModFix/>
          </a:blip>
          <a:srcRect b="3452" l="2759" r="3024" t="3498"/>
          <a:stretch/>
        </p:blipFill>
        <p:spPr>
          <a:xfrm>
            <a:off x="838200" y="1690825"/>
            <a:ext cx="5871950" cy="45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f12164cbe6_6_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890" y="1989379"/>
            <a:ext cx="3660572" cy="28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f12164cbe6_6_135"/>
          <p:cNvPicPr preferRelativeResize="0"/>
          <p:nvPr/>
        </p:nvPicPr>
        <p:blipFill rotWithShape="1">
          <a:blip r:embed="rId5">
            <a:alphaModFix/>
          </a:blip>
          <a:srcRect b="0" l="0" r="15225" t="0"/>
          <a:stretch/>
        </p:blipFill>
        <p:spPr>
          <a:xfrm>
            <a:off x="3547187" y="2432466"/>
            <a:ext cx="3027048" cy="4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f12164cbe6_6_135"/>
          <p:cNvPicPr preferRelativeResize="0"/>
          <p:nvPr/>
        </p:nvPicPr>
        <p:blipFill rotWithShape="1">
          <a:blip r:embed="rId6">
            <a:alphaModFix/>
          </a:blip>
          <a:srcRect b="0" l="75468" r="13565" t="0"/>
          <a:stretch/>
        </p:blipFill>
        <p:spPr>
          <a:xfrm>
            <a:off x="9118399" y="2813025"/>
            <a:ext cx="1110249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f12164cbe6_6_135"/>
          <p:cNvPicPr preferRelativeResize="0"/>
          <p:nvPr/>
        </p:nvPicPr>
        <p:blipFill rotWithShape="1">
          <a:blip r:embed="rId6">
            <a:alphaModFix/>
          </a:blip>
          <a:srcRect b="0" l="0" r="80046" t="0"/>
          <a:stretch/>
        </p:blipFill>
        <p:spPr>
          <a:xfrm>
            <a:off x="7097925" y="2810573"/>
            <a:ext cx="2020475" cy="44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f12164cbe6_6_135"/>
          <p:cNvPicPr preferRelativeResize="0"/>
          <p:nvPr/>
        </p:nvPicPr>
        <p:blipFill rotWithShape="1">
          <a:blip r:embed="rId7">
            <a:alphaModFix/>
          </a:blip>
          <a:srcRect b="12274" l="24242" r="24241" t="21331"/>
          <a:stretch/>
        </p:blipFill>
        <p:spPr>
          <a:xfrm>
            <a:off x="7097925" y="2432463"/>
            <a:ext cx="3130725" cy="3840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f12164cbe6_6_135"/>
          <p:cNvSpPr txBox="1"/>
          <p:nvPr/>
        </p:nvSpPr>
        <p:spPr>
          <a:xfrm>
            <a:off x="8337300" y="6030600"/>
            <a:ext cx="385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720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임영웅 콘서트	</a:t>
            </a:r>
            <a:endParaRPr b="1" i="0" sz="8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https://tickets.interpark.com/goods/23015952</a:t>
            </a: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11111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대전 컨벤션센터</a:t>
            </a:r>
            <a:endParaRPr b="1" i="0" sz="800" u="none" cap="none" strike="noStrike">
              <a:solidFill>
                <a:srgbClr val="1111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sng" cap="none" strike="noStrik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https://www.dcckorea.or.kr/content/view.do?contentKey=74&amp;menuKey=81</a:t>
            </a:r>
            <a:r>
              <a:rPr b="0" i="0" lang="ko-KR" sz="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12164cbe6_6_1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분석 결과</a:t>
            </a:r>
            <a:endParaRPr/>
          </a:p>
        </p:txBody>
      </p:sp>
      <p:sp>
        <p:nvSpPr>
          <p:cNvPr id="257" name="Google Shape;257;g2f12164cbe6_6_150"/>
          <p:cNvSpPr txBox="1"/>
          <p:nvPr/>
        </p:nvSpPr>
        <p:spPr>
          <a:xfrm>
            <a:off x="389550" y="3019875"/>
            <a:ext cx="47529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가장 많음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서울과 타지역의</a:t>
            </a: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공연 건수</a:t>
            </a: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차이가 </a:t>
            </a: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매우 큼!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2f12164cbe6_6_150"/>
          <p:cNvSpPr txBox="1"/>
          <p:nvPr/>
        </p:nvSpPr>
        <p:spPr>
          <a:xfrm>
            <a:off x="5919550" y="2067350"/>
            <a:ext cx="5550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공연 티켓 평균 가격 1위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2f12164cbe6_6_150"/>
          <p:cNvSpPr/>
          <p:nvPr/>
        </p:nvSpPr>
        <p:spPr>
          <a:xfrm>
            <a:off x="5069250" y="1879775"/>
            <a:ext cx="73200" cy="476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2f12164cbe6_6_150"/>
          <p:cNvSpPr txBox="1"/>
          <p:nvPr/>
        </p:nvSpPr>
        <p:spPr>
          <a:xfrm>
            <a:off x="5331400" y="4937600"/>
            <a:ext cx="6726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수도권 외 지역은 </a:t>
            </a: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수익성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문제로 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티켓 </a:t>
            </a: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금액이 높아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야 공연 개최 가능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2f12164cbe6_6_150"/>
          <p:cNvSpPr txBox="1"/>
          <p:nvPr/>
        </p:nvSpPr>
        <p:spPr>
          <a:xfrm>
            <a:off x="838200" y="2057025"/>
            <a:ext cx="38556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공연 건수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2f12164cbe6_6_150"/>
          <p:cNvSpPr txBox="1"/>
          <p:nvPr/>
        </p:nvSpPr>
        <p:spPr>
          <a:xfrm>
            <a:off x="6030750" y="4272875"/>
            <a:ext cx="9084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2f12164cbe6_6_150"/>
          <p:cNvSpPr txBox="1"/>
          <p:nvPr/>
        </p:nvSpPr>
        <p:spPr>
          <a:xfrm>
            <a:off x="5580088" y="3929375"/>
            <a:ext cx="18501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경기/인천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2f12164cbe6_6_150"/>
          <p:cNvSpPr txBox="1"/>
          <p:nvPr/>
        </p:nvSpPr>
        <p:spPr>
          <a:xfrm>
            <a:off x="7655362" y="3929375"/>
            <a:ext cx="18501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충청도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f12164cbe6_6_150"/>
          <p:cNvSpPr txBox="1"/>
          <p:nvPr/>
        </p:nvSpPr>
        <p:spPr>
          <a:xfrm>
            <a:off x="9702213" y="3929363"/>
            <a:ext cx="18501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강원도</a:t>
            </a:r>
            <a:endParaRPr b="1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6" name="Google Shape;266;g2f12164cbe6_6_150"/>
          <p:cNvPicPr preferRelativeResize="0"/>
          <p:nvPr/>
        </p:nvPicPr>
        <p:blipFill rotWithShape="1">
          <a:blip r:embed="rId3">
            <a:alphaModFix/>
          </a:blip>
          <a:srcRect b="25621" l="0" r="0" t="0"/>
          <a:stretch/>
        </p:blipFill>
        <p:spPr>
          <a:xfrm>
            <a:off x="5885863" y="2968398"/>
            <a:ext cx="1238575" cy="92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f12164cbe6_6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7800" y="2869175"/>
            <a:ext cx="1119651" cy="11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f12164cbe6_6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9188" y="2690925"/>
            <a:ext cx="1476175" cy="14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f12164cbe6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658" y="0"/>
            <a:ext cx="101666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f12164cbe6_6_0"/>
          <p:cNvSpPr txBox="1"/>
          <p:nvPr>
            <p:ph type="ctrTitle"/>
          </p:nvPr>
        </p:nvSpPr>
        <p:spPr>
          <a:xfrm>
            <a:off x="1524000" y="12747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지역별 뮤지컬 가격 비교</a:t>
            </a:r>
            <a:endParaRPr/>
          </a:p>
        </p:txBody>
      </p:sp>
      <p:sp>
        <p:nvSpPr>
          <p:cNvPr id="275" name="Google Shape;275;g2f12164cbe6_6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ko-KR"/>
              <a:t>김아란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주제 선정 이유</a:t>
            </a:r>
            <a:endParaRPr/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75" y="1447900"/>
            <a:ext cx="92964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38" y="2983438"/>
            <a:ext cx="41814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1800" y="3607788"/>
            <a:ext cx="93535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12164cbe6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주제 선정 이유</a:t>
            </a:r>
            <a:endParaRPr/>
          </a:p>
        </p:txBody>
      </p:sp>
      <p:pic>
        <p:nvPicPr>
          <p:cNvPr id="281" name="Google Shape;281;g2f12164cbe6_0_5"/>
          <p:cNvPicPr preferRelativeResize="0"/>
          <p:nvPr/>
        </p:nvPicPr>
        <p:blipFill rotWithShape="1">
          <a:blip r:embed="rId3">
            <a:alphaModFix/>
          </a:blip>
          <a:srcRect b="0" l="6246" r="12306" t="14588"/>
          <a:stretch/>
        </p:blipFill>
        <p:spPr>
          <a:xfrm>
            <a:off x="1604175" y="1573075"/>
            <a:ext cx="3779724" cy="52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f12164cbe6_0_5"/>
          <p:cNvPicPr preferRelativeResize="0"/>
          <p:nvPr/>
        </p:nvPicPr>
        <p:blipFill rotWithShape="1">
          <a:blip r:embed="rId4">
            <a:alphaModFix/>
          </a:blip>
          <a:srcRect b="0" l="8281" r="0" t="8883"/>
          <a:stretch/>
        </p:blipFill>
        <p:spPr>
          <a:xfrm>
            <a:off x="6472905" y="1573075"/>
            <a:ext cx="3990071" cy="52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12164cbe6_3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테이블 명세서</a:t>
            </a:r>
            <a:endParaRPr/>
          </a:p>
        </p:txBody>
      </p:sp>
      <p:graphicFrame>
        <p:nvGraphicFramePr>
          <p:cNvPr id="288" name="Google Shape;288;g2f12164cbe6_3_0"/>
          <p:cNvGraphicFramePr/>
          <p:nvPr/>
        </p:nvGraphicFramePr>
        <p:xfrm>
          <a:off x="7048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musical_oversea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내한 뮤지컬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89" name="Google Shape;289;g2f12164cbe6_3_0"/>
          <p:cNvGraphicFramePr/>
          <p:nvPr/>
        </p:nvGraphicFramePr>
        <p:xfrm>
          <a:off x="62293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musical_small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소극장 뮤지컬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g2f12164cbe6_3_0"/>
          <p:cNvSpPr txBox="1"/>
          <p:nvPr/>
        </p:nvSpPr>
        <p:spPr>
          <a:xfrm>
            <a:off x="8259300" y="6488975"/>
            <a:ext cx="4166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KOPIS 공연예술 통합전산망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12164cbe6_3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테이블 명세서</a:t>
            </a:r>
            <a:endParaRPr/>
          </a:p>
        </p:txBody>
      </p:sp>
      <p:graphicFrame>
        <p:nvGraphicFramePr>
          <p:cNvPr id="296" name="Google Shape;296;g2f12164cbe6_3_6"/>
          <p:cNvGraphicFramePr/>
          <p:nvPr/>
        </p:nvGraphicFramePr>
        <p:xfrm>
          <a:off x="7048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musical_large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대극장 뮤지컬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297" name="Google Shape;297;g2f12164cbe6_3_6"/>
          <p:cNvGraphicFramePr/>
          <p:nvPr/>
        </p:nvGraphicFramePr>
        <p:xfrm>
          <a:off x="62293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musical_avg_pricel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뮤지컬 금액 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region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oversea_avg_price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내한뮤지컬 가격 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large_avg_price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대극장뮤지컬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가격 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small_avg_price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소극장뮤지컬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가격 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g2f12164cbe6_3_6"/>
          <p:cNvSpPr txBox="1"/>
          <p:nvPr/>
        </p:nvSpPr>
        <p:spPr>
          <a:xfrm>
            <a:off x="8259300" y="6488975"/>
            <a:ext cx="4166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KOPIS 공연예술 통합전산망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12164cbe6_12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테이블 처리과정</a:t>
            </a:r>
            <a:endParaRPr/>
          </a:p>
        </p:txBody>
      </p:sp>
      <p:pic>
        <p:nvPicPr>
          <p:cNvPr id="304" name="Google Shape;304;g2f12164cbe6_1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050" y="2087350"/>
            <a:ext cx="83439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12164cbe6_3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테이블 처리과정</a:t>
            </a:r>
            <a:endParaRPr/>
          </a:p>
        </p:txBody>
      </p:sp>
      <p:pic>
        <p:nvPicPr>
          <p:cNvPr id="310" name="Google Shape;310;g2f12164cbe6_3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4275" y="1853325"/>
            <a:ext cx="76390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f12164cbe6_3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테이블 처리과정</a:t>
            </a:r>
            <a:endParaRPr/>
          </a:p>
        </p:txBody>
      </p:sp>
      <p:sp>
        <p:nvSpPr>
          <p:cNvPr id="316" name="Google Shape;316;g2f12164cbe6_3_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g2f12164cbe6_3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825625"/>
            <a:ext cx="10515598" cy="5050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12164cbe6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엔티티 관계도</a:t>
            </a:r>
            <a:endParaRPr/>
          </a:p>
        </p:txBody>
      </p:sp>
      <p:pic>
        <p:nvPicPr>
          <p:cNvPr id="323" name="Google Shape;323;g2f12164cbe6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725" y="1825625"/>
            <a:ext cx="6311899" cy="485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12164cbe6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뮤지컬 개막편수, 상영횟수</a:t>
            </a:r>
            <a:endParaRPr/>
          </a:p>
        </p:txBody>
      </p:sp>
      <p:sp>
        <p:nvSpPr>
          <p:cNvPr id="329" name="Google Shape;329;g2f12164cbe6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0" name="Google Shape;330;g2f12164cbe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81675"/>
            <a:ext cx="5376325" cy="53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f12164cbe6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6075" y="1481675"/>
            <a:ext cx="5376325" cy="53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12164cbe6_3_17"/>
          <p:cNvSpPr txBox="1"/>
          <p:nvPr/>
        </p:nvSpPr>
        <p:spPr>
          <a:xfrm>
            <a:off x="9745125" y="3323175"/>
            <a:ext cx="245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7" name="Google Shape;337;g2f12164cbe6_3_17"/>
          <p:cNvPicPr preferRelativeResize="0"/>
          <p:nvPr/>
        </p:nvPicPr>
        <p:blipFill rotWithShape="1">
          <a:blip r:embed="rId3">
            <a:alphaModFix/>
          </a:blip>
          <a:srcRect b="-5128" l="800" r="-800" t="5129"/>
          <a:stretch/>
        </p:blipFill>
        <p:spPr>
          <a:xfrm>
            <a:off x="4064000" y="779025"/>
            <a:ext cx="7956350" cy="29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f12164cbe6_3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800" y="3672498"/>
            <a:ext cx="9154526" cy="28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12164cbe6_0_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뮤지컬 평균 가격</a:t>
            </a:r>
            <a:endParaRPr/>
          </a:p>
        </p:txBody>
      </p:sp>
      <p:pic>
        <p:nvPicPr>
          <p:cNvPr id="344" name="Google Shape;344;g2f12164cbe6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525" y="1409700"/>
            <a:ext cx="544830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역할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3723318" y="2968625"/>
            <a:ext cx="2078912" cy="361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 선정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자료 조사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 서버 구축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marR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지역별 뮤지컬 공연 가격 비교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3468200" y="1290992"/>
            <a:ext cx="2220119" cy="2220119"/>
            <a:chOff x="828075" y="1290992"/>
            <a:chExt cx="2220119" cy="2220119"/>
          </a:xfrm>
        </p:grpSpPr>
        <p:pic>
          <p:nvPicPr>
            <p:cNvPr id="115" name="Google Shape;11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34150" y="1982875"/>
              <a:ext cx="1760375" cy="82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8075" y="1290992"/>
              <a:ext cx="2220119" cy="2220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60700" y="2309425"/>
              <a:ext cx="195900" cy="18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2"/>
            <p:cNvSpPr txBox="1"/>
            <p:nvPr/>
          </p:nvSpPr>
          <p:spPr>
            <a:xfrm>
              <a:off x="1295400" y="2137328"/>
              <a:ext cx="10797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ko-KR" sz="25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김아란</a:t>
              </a:r>
              <a:endParaRPr b="0" i="0" sz="19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grpSp>
        <p:nvGrpSpPr>
          <p:cNvPr id="119" name="Google Shape;119;p2"/>
          <p:cNvGrpSpPr/>
          <p:nvPr/>
        </p:nvGrpSpPr>
        <p:grpSpPr>
          <a:xfrm>
            <a:off x="838200" y="1290992"/>
            <a:ext cx="2237839" cy="5287483"/>
            <a:chOff x="6180050" y="1290992"/>
            <a:chExt cx="2237839" cy="5287483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6338889" y="2962275"/>
              <a:ext cx="2079000" cy="3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주제 선정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자료 조사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취합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지역별 대중음악 공연 가격 비교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" name="Google Shape;121;p2"/>
            <p:cNvGrpSpPr/>
            <p:nvPr/>
          </p:nvGrpSpPr>
          <p:grpSpPr>
            <a:xfrm>
              <a:off x="6180050" y="1290992"/>
              <a:ext cx="2220119" cy="2220119"/>
              <a:chOff x="828075" y="1290992"/>
              <a:chExt cx="2220119" cy="2220119"/>
            </a:xfrm>
          </p:grpSpPr>
          <p:pic>
            <p:nvPicPr>
              <p:cNvPr id="122" name="Google Shape;122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134150" y="1982875"/>
                <a:ext cx="1760375" cy="827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3" name="Google Shape;12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28075" y="1290992"/>
                <a:ext cx="2220119" cy="2220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60700" y="2309425"/>
                <a:ext cx="195900" cy="183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Google Shape;125;p2"/>
              <p:cNvSpPr txBox="1"/>
              <p:nvPr/>
            </p:nvSpPr>
            <p:spPr>
              <a:xfrm>
                <a:off x="1295400" y="2137328"/>
                <a:ext cx="10797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0" i="0" lang="ko-KR" sz="2500" u="none" cap="none" strike="noStrik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김현주</a:t>
                </a:r>
                <a:endParaRPr b="0" i="0" sz="19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126" name="Google Shape;126;p2"/>
          <p:cNvGrpSpPr/>
          <p:nvPr/>
        </p:nvGrpSpPr>
        <p:grpSpPr>
          <a:xfrm>
            <a:off x="6080475" y="1287754"/>
            <a:ext cx="2307512" cy="5293958"/>
            <a:chOff x="8854200" y="1290992"/>
            <a:chExt cx="2307512" cy="5293958"/>
          </a:xfrm>
        </p:grpSpPr>
        <p:sp>
          <p:nvSpPr>
            <p:cNvPr id="127" name="Google Shape;127;p2"/>
            <p:cNvSpPr txBox="1"/>
            <p:nvPr/>
          </p:nvSpPr>
          <p:spPr>
            <a:xfrm>
              <a:off x="9082800" y="2968625"/>
              <a:ext cx="2078912" cy="361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주제 선정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자료 조사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데이터 분석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지역별 국악, 클래식, 연극 공연 가격 비교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" name="Google Shape;128;p2"/>
            <p:cNvGrpSpPr/>
            <p:nvPr/>
          </p:nvGrpSpPr>
          <p:grpSpPr>
            <a:xfrm>
              <a:off x="8854200" y="1290992"/>
              <a:ext cx="2220119" cy="2220119"/>
              <a:chOff x="828075" y="1290992"/>
              <a:chExt cx="2220119" cy="2220119"/>
            </a:xfrm>
          </p:grpSpPr>
          <p:pic>
            <p:nvPicPr>
              <p:cNvPr id="129" name="Google Shape;129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134150" y="1982875"/>
                <a:ext cx="1760375" cy="827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28075" y="1290992"/>
                <a:ext cx="2220119" cy="2220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60700" y="2309425"/>
                <a:ext cx="195900" cy="183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2" name="Google Shape;132;p2"/>
              <p:cNvSpPr txBox="1"/>
              <p:nvPr/>
            </p:nvSpPr>
            <p:spPr>
              <a:xfrm>
                <a:off x="1295400" y="2137328"/>
                <a:ext cx="10797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0" i="0" lang="ko-KR" sz="2500" u="none" cap="none" strike="noStrik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김경태</a:t>
                </a:r>
                <a:endParaRPr b="0" i="0" sz="19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</p:grpSp>
      <p:grpSp>
        <p:nvGrpSpPr>
          <p:cNvPr id="133" name="Google Shape;133;p2"/>
          <p:cNvGrpSpPr/>
          <p:nvPr/>
        </p:nvGrpSpPr>
        <p:grpSpPr>
          <a:xfrm>
            <a:off x="8780125" y="1290992"/>
            <a:ext cx="2300893" cy="5287482"/>
            <a:chOff x="828075" y="1290992"/>
            <a:chExt cx="2300893" cy="5287482"/>
          </a:xfrm>
        </p:grpSpPr>
        <p:grpSp>
          <p:nvGrpSpPr>
            <p:cNvPr id="134" name="Google Shape;134;p2"/>
            <p:cNvGrpSpPr/>
            <p:nvPr/>
          </p:nvGrpSpPr>
          <p:grpSpPr>
            <a:xfrm>
              <a:off x="828075" y="1290992"/>
              <a:ext cx="2220119" cy="2220119"/>
              <a:chOff x="828075" y="1290992"/>
              <a:chExt cx="2220119" cy="2220119"/>
            </a:xfrm>
          </p:grpSpPr>
          <p:pic>
            <p:nvPicPr>
              <p:cNvPr id="135" name="Google Shape;135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134150" y="1982875"/>
                <a:ext cx="1760375" cy="8272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28075" y="1290992"/>
                <a:ext cx="2220119" cy="2220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7" name="Google Shape;137;p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60700" y="2309425"/>
                <a:ext cx="195900" cy="183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8" name="Google Shape;138;p2"/>
              <p:cNvSpPr txBox="1"/>
              <p:nvPr/>
            </p:nvSpPr>
            <p:spPr>
              <a:xfrm>
                <a:off x="1295400" y="2137328"/>
                <a:ext cx="10797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b="0" i="0" lang="ko-KR" sz="2500" u="none" cap="none" strike="noStrike">
                    <a:solidFill>
                      <a:schemeClr val="dk1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김영주</a:t>
                </a:r>
                <a:endParaRPr b="0" i="0" sz="1900" u="none" cap="none" strike="noStrike">
                  <a:solidFill>
                    <a:schemeClr val="dk1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  <p:sp>
          <p:nvSpPr>
            <p:cNvPr id="139" name="Google Shape;139;p2"/>
            <p:cNvSpPr txBox="1"/>
            <p:nvPr/>
          </p:nvSpPr>
          <p:spPr>
            <a:xfrm>
              <a:off x="1049968" y="2962274"/>
              <a:ext cx="2079000" cy="3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주제 선정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자료 조사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905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PPT 제작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01600" lvl="0" marL="228600" marR="0" rtl="0" algn="l">
                <a:lnSpc>
                  <a:spcPct val="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0" marL="228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지역별 월평균 임금과 티켓 가격 비교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2164cbe6_18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지역별 뮤지컬 티켓 판매량</a:t>
            </a:r>
            <a:endParaRPr/>
          </a:p>
        </p:txBody>
      </p:sp>
      <p:pic>
        <p:nvPicPr>
          <p:cNvPr id="350" name="Google Shape;350;g2f12164cbe6_18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400" y="1645450"/>
            <a:ext cx="5212550" cy="52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f12164cbe6_18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뮤지컬공연 분석 결과</a:t>
            </a:r>
            <a:endParaRPr/>
          </a:p>
        </p:txBody>
      </p:sp>
      <p:sp>
        <p:nvSpPr>
          <p:cNvPr id="356" name="Google Shape;356;g2f12164cbe6_18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ko-KR"/>
              <a:t> 뮤지컬 개막의 지역별 편차 심함</a:t>
            </a:r>
            <a:endParaRPr/>
          </a:p>
          <a:p>
            <a:pPr indent="-27940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ko-KR"/>
              <a:t> 상연 횟수가 서울에 과하게 밀집</a:t>
            </a:r>
            <a:endParaRPr/>
          </a:p>
          <a:p>
            <a:pPr indent="-27940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ko-KR"/>
              <a:t> 최종 분석을 위해 티켓 판매량 多</a:t>
            </a:r>
            <a:endParaRPr/>
          </a:p>
          <a:p>
            <a:pPr indent="0" lvl="0" marL="457200" rtl="0" algn="l">
              <a:lnSpc>
                <a:spcPct val="4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 </a:t>
            </a:r>
            <a:endParaRPr/>
          </a:p>
          <a:p>
            <a:pPr indent="457200" lvl="0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/>
              <a:t>→ 대형뮤지컬을 선정</a:t>
            </a:r>
            <a:endParaRPr/>
          </a:p>
        </p:txBody>
      </p:sp>
      <p:pic>
        <p:nvPicPr>
          <p:cNvPr id="357" name="Google Shape;357;g2f12164cbe6_18_0"/>
          <p:cNvPicPr preferRelativeResize="0"/>
          <p:nvPr/>
        </p:nvPicPr>
        <p:blipFill rotWithShape="1">
          <a:blip r:embed="rId3">
            <a:alphaModFix/>
          </a:blip>
          <a:srcRect b="16561" l="0" r="11994" t="0"/>
          <a:stretch/>
        </p:blipFill>
        <p:spPr>
          <a:xfrm>
            <a:off x="7316525" y="365125"/>
            <a:ext cx="4856500" cy="46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658" y="0"/>
            <a:ext cx="101666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"/>
          <p:cNvSpPr txBox="1"/>
          <p:nvPr>
            <p:ph idx="4294967295" type="ctrTitle"/>
          </p:nvPr>
        </p:nvSpPr>
        <p:spPr>
          <a:xfrm>
            <a:off x="1524000" y="1503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국악, 연극, 클래식 공연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비교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p5"/>
          <p:cNvSpPr txBox="1"/>
          <p:nvPr>
            <p:ph idx="4294967295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김경태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12164cbe6_2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데이터 명세서</a:t>
            </a:r>
            <a:endParaRPr/>
          </a:p>
        </p:txBody>
      </p:sp>
      <p:graphicFrame>
        <p:nvGraphicFramePr>
          <p:cNvPr id="370" name="Google Shape;370;g2f12164cbe6_20_18"/>
          <p:cNvGraphicFramePr/>
          <p:nvPr/>
        </p:nvGraphicFramePr>
        <p:xfrm>
          <a:off x="572851" y="2187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214750"/>
                <a:gridCol w="14141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theater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연극 공연 총 매출, 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 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금액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평균티켓가격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371" name="Google Shape;371;g2f12164cbe6_20_18"/>
          <p:cNvGraphicFramePr/>
          <p:nvPr/>
        </p:nvGraphicFramePr>
        <p:xfrm>
          <a:off x="6248401" y="2187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214750"/>
                <a:gridCol w="14141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gugak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국악 공연 총 매출, 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 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금액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평균티켓가격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12164cbe6_2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데이터 명세서</a:t>
            </a:r>
            <a:endParaRPr/>
          </a:p>
        </p:txBody>
      </p:sp>
      <p:graphicFrame>
        <p:nvGraphicFramePr>
          <p:cNvPr id="377" name="Google Shape;377;g2f12164cbe6_20_6"/>
          <p:cNvGraphicFramePr/>
          <p:nvPr/>
        </p:nvGraphicFramePr>
        <p:xfrm>
          <a:off x="572851" y="21876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214750"/>
                <a:gridCol w="14141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classic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클래식 음악 공연 총 매출, 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 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 판매 금액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평균티켓가격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평균 티켓 가격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378" name="Google Shape;378;g2f12164cbe6_2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676" y="1690825"/>
            <a:ext cx="4349124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12164cbe6_2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데이터 처리 과정</a:t>
            </a:r>
            <a:endParaRPr/>
          </a:p>
        </p:txBody>
      </p:sp>
      <p:pic>
        <p:nvPicPr>
          <p:cNvPr id="384" name="Google Shape;384;g2f12164cbe6_20_13"/>
          <p:cNvPicPr preferRelativeResize="0"/>
          <p:nvPr/>
        </p:nvPicPr>
        <p:blipFill rotWithShape="1">
          <a:blip r:embed="rId3">
            <a:alphaModFix/>
          </a:blip>
          <a:srcRect b="0" l="0" r="26769" t="0"/>
          <a:stretch/>
        </p:blipFill>
        <p:spPr>
          <a:xfrm>
            <a:off x="326045" y="1690825"/>
            <a:ext cx="3086022" cy="355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f12164cbe6_2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7685" y="1690825"/>
            <a:ext cx="4293175" cy="408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f12164cbe6_2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36478" y="1690825"/>
            <a:ext cx="3814713" cy="48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2f12164cbe6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2f12164cbe6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9050" y="0"/>
            <a:ext cx="69829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f12164cbe6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" y="0"/>
            <a:ext cx="520905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12164cbe6_2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분석 결과</a:t>
            </a:r>
            <a:endParaRPr/>
          </a:p>
        </p:txBody>
      </p:sp>
      <p:sp>
        <p:nvSpPr>
          <p:cNvPr id="403" name="Google Shape;403;g2f12164cbe6_2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584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Char char="•"/>
            </a:pPr>
            <a:r>
              <a:rPr lang="ko-KR" sz="2600">
                <a:solidFill>
                  <a:srgbClr val="FF0000"/>
                </a:solidFill>
              </a:rPr>
              <a:t>서울</a:t>
            </a:r>
            <a:r>
              <a:rPr lang="ko-KR" sz="2600"/>
              <a:t>은 모든 장르에서 </a:t>
            </a:r>
            <a:r>
              <a:rPr lang="ko-KR" sz="2600">
                <a:solidFill>
                  <a:srgbClr val="FF0000"/>
                </a:solidFill>
              </a:rPr>
              <a:t>가장 많은 매출</a:t>
            </a:r>
            <a:r>
              <a:rPr lang="ko-KR" sz="2600"/>
              <a:t>을 기록.</a:t>
            </a:r>
            <a:endParaRPr sz="2600"/>
          </a:p>
          <a:p>
            <a:pPr indent="-242569" lvl="0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None/>
            </a:pPr>
            <a:r>
              <a:t/>
            </a:r>
            <a:endParaRPr sz="2600"/>
          </a:p>
          <a:p>
            <a:pPr indent="-457200" lvl="0" marL="584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Char char="•"/>
            </a:pPr>
            <a:r>
              <a:rPr lang="ko-KR" sz="2600"/>
              <a:t>경기/인천, 경상도는 세 장르에서 일관되게 높은 매출을 보임.</a:t>
            </a:r>
            <a:endParaRPr sz="2600"/>
          </a:p>
          <a:p>
            <a:pPr indent="-242569" lvl="0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None/>
            </a:pPr>
            <a:r>
              <a:t/>
            </a:r>
            <a:endParaRPr sz="2600"/>
          </a:p>
          <a:p>
            <a:pPr indent="-457200" lvl="0" marL="584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Char char="•"/>
            </a:pPr>
            <a:r>
              <a:rPr lang="ko-KR" sz="2600">
                <a:solidFill>
                  <a:srgbClr val="FF0000"/>
                </a:solidFill>
              </a:rPr>
              <a:t>제주도</a:t>
            </a:r>
            <a:r>
              <a:rPr lang="ko-KR" sz="2600"/>
              <a:t>는 </a:t>
            </a:r>
            <a:r>
              <a:rPr lang="ko-KR" sz="2600">
                <a:solidFill>
                  <a:srgbClr val="FF0000"/>
                </a:solidFill>
              </a:rPr>
              <a:t>연극</a:t>
            </a:r>
            <a:r>
              <a:rPr lang="ko-KR" sz="2600"/>
              <a:t>에서 </a:t>
            </a:r>
            <a:r>
              <a:rPr lang="ko-KR" sz="2600">
                <a:solidFill>
                  <a:srgbClr val="FF0000"/>
                </a:solidFill>
              </a:rPr>
              <a:t>매우 높은 평균 티켓 가격</a:t>
            </a:r>
            <a:r>
              <a:rPr lang="ko-KR" sz="2600"/>
              <a:t>을 보임</a:t>
            </a:r>
            <a:endParaRPr sz="2600"/>
          </a:p>
          <a:p>
            <a:pPr indent="-242570" lvl="0" marL="5207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380"/>
              <a:buNone/>
            </a:pPr>
            <a:r>
              <a:t/>
            </a:r>
            <a:endParaRPr sz="2600"/>
          </a:p>
          <a:p>
            <a:pPr indent="0" lvl="1" marL="584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120"/>
              <a:buNone/>
            </a:pPr>
            <a:r>
              <a:rPr lang="ko-KR"/>
              <a:t>- 연극과 체험을 결합한 공연 프로그램이 포함된 결과.</a:t>
            </a:r>
            <a:endParaRPr/>
          </a:p>
          <a:p>
            <a:pPr indent="-242569" lvl="0" marL="9144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None/>
            </a:pPr>
            <a:r>
              <a:t/>
            </a:r>
            <a:endParaRPr sz="2600"/>
          </a:p>
          <a:p>
            <a:pPr indent="-457200" lvl="0" marL="584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380"/>
              <a:buChar char="•"/>
            </a:pPr>
            <a:r>
              <a:rPr lang="ko-KR" sz="2600"/>
              <a:t>강원도와 충청도는 세 장르 모두에서 비교적 낮은 매출을 보임.</a:t>
            </a:r>
            <a:endParaRPr sz="2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f12164cbe6_1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658" y="0"/>
            <a:ext cx="101666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f12164cbe6_10_57"/>
          <p:cNvSpPr txBox="1"/>
          <p:nvPr>
            <p:ph idx="4294967295" type="ctrTitle"/>
          </p:nvPr>
        </p:nvSpPr>
        <p:spPr>
          <a:xfrm>
            <a:off x="1524000" y="11985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b="0" i="0" lang="ko-KR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임금과 티켓 가격 비교</a:t>
            </a:r>
            <a:endParaRPr b="0" i="0" sz="4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2f12164cbe6_10_57"/>
          <p:cNvSpPr txBox="1"/>
          <p:nvPr>
            <p:ph idx="4294967295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김영주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12164cbe6_1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/>
          </a:p>
        </p:txBody>
      </p:sp>
      <p:sp>
        <p:nvSpPr>
          <p:cNvPr id="145" name="Google Shape;145;g2f12164cbe6_10_32"/>
          <p:cNvSpPr txBox="1"/>
          <p:nvPr/>
        </p:nvSpPr>
        <p:spPr>
          <a:xfrm>
            <a:off x="1090025" y="1821275"/>
            <a:ext cx="9974400" cy="48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통계청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900" u="none" cap="none" strike="noStrike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행정구역(시도)/ 산업/규모별 임금 및 근로시간(상용근로자,상용근로자 5인이상 사업체)</a:t>
            </a:r>
            <a:endParaRPr b="0" i="0" sz="1900" u="none" cap="none" strike="noStrike">
              <a:solidFill>
                <a:srgbClr val="58585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https://kosis.kr/statHtml/statHtml.do?orgId=734&amp;tblId=DT_734005_2022C004&amp;vw_cd=MT_ZTITLE&amp;list_id=V_3_215_006_003&amp;seqNo=&amp;lang_mode=ko&amp;language=kor&amp;obj_var_id=&amp;itm_id=&amp;conn_path=MT_ZTITLE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KOPIS 공연예술 통합 전산망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900" u="none" cap="none" strike="noStrike">
                <a:solidFill>
                  <a:srgbClr val="585858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공연통계-종합통계 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https://www.kopis.or.kr/por/stats/perfo/perfoStatsTotal.do?menuId=MNU_000135&amp;searchWord=&amp;searchType=total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f12164cbe6_9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테이블 명세서</a:t>
            </a:r>
            <a:endParaRPr/>
          </a:p>
        </p:txBody>
      </p:sp>
      <p:graphicFrame>
        <p:nvGraphicFramePr>
          <p:cNvPr id="416" name="Google Shape;416;g2f12164cbe6_9_5"/>
          <p:cNvGraphicFramePr/>
          <p:nvPr/>
        </p:nvGraphicFramePr>
        <p:xfrm>
          <a:off x="7048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region_wage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월 평균 임금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region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varchar(20)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working_day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근로일수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working_time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총근로시간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over_wage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초과 급여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special_wage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특별 급여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417" name="Google Shape;417;g2f12164cbe6_9_5"/>
          <p:cNvGraphicFramePr/>
          <p:nvPr/>
        </p:nvGraphicFramePr>
        <p:xfrm>
          <a:off x="62293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314450"/>
                <a:gridCol w="13144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total_avg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각 문화산업별 평균 비교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region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varchar(20)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musical_avg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pop_music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_avg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f12164cbe6_9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데이터 처리 과정</a:t>
            </a:r>
            <a:endParaRPr/>
          </a:p>
        </p:txBody>
      </p:sp>
      <p:pic>
        <p:nvPicPr>
          <p:cNvPr id="423" name="Google Shape;423;g2f12164cbe6_9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1843225"/>
            <a:ext cx="33528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f12164cbe6_9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43225"/>
            <a:ext cx="3561972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f12164cbe6_9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050" y="1843225"/>
            <a:ext cx="3989005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f12164cbe6_1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데이터 처리 과정</a:t>
            </a:r>
            <a:endParaRPr/>
          </a:p>
        </p:txBody>
      </p:sp>
      <p:pic>
        <p:nvPicPr>
          <p:cNvPr id="431" name="Google Shape;431;g2f12164cbe6_1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25" y="1373225"/>
            <a:ext cx="7442487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f12164cbe6_1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9212" y="1373225"/>
            <a:ext cx="3980387" cy="181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300"/>
              <a:t>지역별 월 평균 임금과 평균티켓가격 비교</a:t>
            </a:r>
            <a:endParaRPr sz="4300"/>
          </a:p>
        </p:txBody>
      </p:sp>
      <p:pic>
        <p:nvPicPr>
          <p:cNvPr id="438" name="Google Shape;438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14" y="1766900"/>
            <a:ext cx="5190000" cy="3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2888" y="1766900"/>
            <a:ext cx="5190000" cy="3892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"/>
          <p:cNvSpPr txBox="1"/>
          <p:nvPr/>
        </p:nvSpPr>
        <p:spPr>
          <a:xfrm>
            <a:off x="8254525" y="6429300"/>
            <a:ext cx="4166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통계청, KOPIS 공연예술 통합전산망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12164cbe6_1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최종 결론</a:t>
            </a:r>
            <a:endParaRPr/>
          </a:p>
        </p:txBody>
      </p:sp>
      <p:sp>
        <p:nvSpPr>
          <p:cNvPr id="446" name="Google Shape;446;g2f12164cbe6_10_2"/>
          <p:cNvSpPr txBox="1"/>
          <p:nvPr/>
        </p:nvSpPr>
        <p:spPr>
          <a:xfrm>
            <a:off x="838200" y="1588100"/>
            <a:ext cx="10367400" cy="12926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평균 티켓 가격과 평균 임금은 비슷한 양상을 보임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뮤지컬 티켓 가격이 평균 임금과 가장 유사한 형태를 보임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f12164cbe6_10_2"/>
          <p:cNvSpPr txBox="1"/>
          <p:nvPr/>
        </p:nvSpPr>
        <p:spPr>
          <a:xfrm>
            <a:off x="838200" y="3243125"/>
            <a:ext cx="10367400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원인</a:t>
            </a: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지역별 </a:t>
            </a:r>
            <a:r>
              <a:rPr b="0" i="0" lang="ko-KR" sz="24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지원금(예산) 규모의 차이 및 수익성 문제</a:t>
            </a:r>
            <a:endParaRPr b="0" i="0" sz="24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g2f12164cbe6_1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" y="4367450"/>
            <a:ext cx="59245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f12164cbe6_1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3858725"/>
            <a:ext cx="5512964" cy="26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f12164cbe6_10_2"/>
          <p:cNvSpPr txBox="1"/>
          <p:nvPr/>
        </p:nvSpPr>
        <p:spPr>
          <a:xfrm>
            <a:off x="6597350" y="6534000"/>
            <a:ext cx="66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출처: https://www.gjdream.com/news/articleView.html?idxno=642480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엔티티 관계도</a:t>
            </a:r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275" y="1498775"/>
            <a:ext cx="8295476" cy="5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f12164cb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658" y="0"/>
            <a:ext cx="101666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f12164cbe6_0_0"/>
          <p:cNvSpPr txBox="1"/>
          <p:nvPr>
            <p:ph type="ctrTitle"/>
          </p:nvPr>
        </p:nvSpPr>
        <p:spPr>
          <a:xfrm>
            <a:off x="1524000" y="14271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지역별 대중음악 공연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ko-KR"/>
              <a:t>가격 비교</a:t>
            </a:r>
            <a:endParaRPr/>
          </a:p>
        </p:txBody>
      </p:sp>
      <p:sp>
        <p:nvSpPr>
          <p:cNvPr id="158" name="Google Shape;158;g2f12164cbe6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ko-KR"/>
              <a:t>김현주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12164cbe6_6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테이블 명세서</a:t>
            </a:r>
            <a:endParaRPr/>
          </a:p>
        </p:txBody>
      </p:sp>
      <p:graphicFrame>
        <p:nvGraphicFramePr>
          <p:cNvPr id="164" name="Google Shape;164;g2f12164cbe6_6_19"/>
          <p:cNvGraphicFramePr/>
          <p:nvPr/>
        </p:nvGraphicFramePr>
        <p:xfrm>
          <a:off x="7048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214750"/>
                <a:gridCol w="1414150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popular_music_to5000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5,000명 이하 공연 정보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int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65" name="Google Shape;165;g2f12164cbe6_6_19"/>
          <p:cNvGraphicFramePr/>
          <p:nvPr/>
        </p:nvGraphicFramePr>
        <p:xfrm>
          <a:off x="62293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192575"/>
                <a:gridCol w="1436325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popular_music_to10000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5,000명~10,000명 공연 정보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12164cbe6_6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테이블 명세서</a:t>
            </a:r>
            <a:endParaRPr/>
          </a:p>
        </p:txBody>
      </p:sp>
      <p:graphicFrame>
        <p:nvGraphicFramePr>
          <p:cNvPr id="171" name="Google Shape;171;g2f12164cbe6_6_32"/>
          <p:cNvGraphicFramePr/>
          <p:nvPr/>
        </p:nvGraphicFramePr>
        <p:xfrm>
          <a:off x="7048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170425"/>
                <a:gridCol w="1458475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popular_music_over10000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10,000명 이상 공연 정보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공연건수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개막편수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총티켓판매수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총 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double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총티켓판매액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172" name="Google Shape;172;g2f12164cbe6_6_32"/>
          <p:cNvGraphicFramePr/>
          <p:nvPr/>
        </p:nvGraphicFramePr>
        <p:xfrm>
          <a:off x="6229351" y="18256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{DDDC9C43-2CA0-41B9-9C2A-DE7774E1C796}</a:tableStyleId>
              </a:tblPr>
              <a:tblGrid>
                <a:gridCol w="1314450"/>
                <a:gridCol w="1314450"/>
                <a:gridCol w="1192575"/>
                <a:gridCol w="1436325"/>
              </a:tblGrid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DB 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sql_project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TABLE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popular_avg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테이블 설명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2023년 지역별 대중음악 공연 티켓 금액 평균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이름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컬럼 타입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KEY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DESCRIPTION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varchar(50)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PRIMARY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지역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small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5,000명 이하 공연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medium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10,000명 이하 공연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large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float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10,000명 초과 공연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cap="none" strike="noStrike"/>
                        <a:t> 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12164cbe6_6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/>
              <a:t>연결 : 지역 → 공연별 데이터, 임금</a:t>
            </a:r>
            <a:endParaRPr/>
          </a:p>
        </p:txBody>
      </p:sp>
      <p:pic>
        <p:nvPicPr>
          <p:cNvPr id="178" name="Google Shape;178;g2f12164cbe6_6_52"/>
          <p:cNvPicPr preferRelativeResize="0"/>
          <p:nvPr/>
        </p:nvPicPr>
        <p:blipFill rotWithShape="1">
          <a:blip r:embed="rId3">
            <a:alphaModFix/>
          </a:blip>
          <a:srcRect b="0" l="8550" r="0" t="3025"/>
          <a:stretch/>
        </p:blipFill>
        <p:spPr>
          <a:xfrm>
            <a:off x="546575" y="1418175"/>
            <a:ext cx="4143599" cy="52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f12164cbe6_6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1200" y="1680501"/>
            <a:ext cx="6887012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f12164cbe6_6_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1200" y="3142800"/>
            <a:ext cx="7064775" cy="31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2024-08-07T05:29:57Z</dcterms:created>
  <dc:creator>desktop</dc:creator>
</cp:coreProperties>
</file>